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92" r:id="rId4"/>
    <p:sldId id="259" r:id="rId5"/>
    <p:sldId id="260" r:id="rId6"/>
    <p:sldId id="263" r:id="rId7"/>
    <p:sldId id="264" r:id="rId8"/>
    <p:sldId id="278" r:id="rId9"/>
    <p:sldId id="295" r:id="rId10"/>
    <p:sldId id="279" r:id="rId11"/>
    <p:sldId id="280" r:id="rId12"/>
    <p:sldId id="296" r:id="rId13"/>
    <p:sldId id="297" r:id="rId14"/>
    <p:sldId id="298" r:id="rId15"/>
    <p:sldId id="265" r:id="rId16"/>
    <p:sldId id="299" r:id="rId17"/>
    <p:sldId id="288" r:id="rId18"/>
    <p:sldId id="300" r:id="rId19"/>
    <p:sldId id="261" r:id="rId20"/>
    <p:sldId id="266" r:id="rId21"/>
    <p:sldId id="267" r:id="rId22"/>
    <p:sldId id="262" r:id="rId23"/>
    <p:sldId id="268" r:id="rId24"/>
    <p:sldId id="289" r:id="rId25"/>
    <p:sldId id="290" r:id="rId26"/>
    <p:sldId id="269" r:id="rId27"/>
    <p:sldId id="291" r:id="rId28"/>
    <p:sldId id="270" r:id="rId29"/>
    <p:sldId id="271" r:id="rId30"/>
    <p:sldId id="272" r:id="rId31"/>
    <p:sldId id="277" r:id="rId32"/>
    <p:sldId id="281" r:id="rId33"/>
    <p:sldId id="282" r:id="rId34"/>
    <p:sldId id="275" r:id="rId35"/>
    <p:sldId id="283" r:id="rId36"/>
    <p:sldId id="286" r:id="rId37"/>
    <p:sldId id="293" r:id="rId38"/>
    <p:sldId id="294" r:id="rId39"/>
    <p:sldId id="287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29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18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9/20/21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9/20/21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9/20/21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9/20/21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9/20/21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9/20/21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9/20/21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62F52E-7AC0-CE46-9BEC-1224DEF5CC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Cos’è la storia</a:t>
            </a:r>
          </a:p>
        </p:txBody>
      </p:sp>
    </p:spTree>
    <p:extLst>
      <p:ext uri="{BB962C8B-B14F-4D97-AF65-F5344CB8AC3E}">
        <p14:creationId xmlns:p14="http://schemas.microsoft.com/office/powerpoint/2010/main" val="3674286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Le fonti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329" y="1685080"/>
            <a:ext cx="7315200" cy="3756350"/>
          </a:xfrm>
        </p:spPr>
        <p:txBody>
          <a:bodyPr anchor="t">
            <a:noAutofit/>
          </a:bodyPr>
          <a:lstStyle/>
          <a:p>
            <a:r>
              <a:rPr lang="it-IT" sz="6600" dirty="0"/>
              <a:t>materiali</a:t>
            </a:r>
          </a:p>
          <a:p>
            <a:r>
              <a:rPr lang="it-IT" sz="6600" dirty="0"/>
              <a:t>scritte</a:t>
            </a:r>
          </a:p>
          <a:p>
            <a:r>
              <a:rPr lang="it-IT" sz="6600" dirty="0"/>
              <a:t>orali</a:t>
            </a:r>
          </a:p>
        </p:txBody>
      </p:sp>
    </p:spTree>
    <p:extLst>
      <p:ext uri="{BB962C8B-B14F-4D97-AF65-F5344CB8AC3E}">
        <p14:creationId xmlns:p14="http://schemas.microsoft.com/office/powerpoint/2010/main" val="4158122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/>
              <a:t>Le fonti</a:t>
            </a:r>
            <a:br>
              <a:rPr lang="it-IT" sz="5400" dirty="0"/>
            </a:br>
            <a:r>
              <a:rPr lang="it-IT" sz="5400" dirty="0"/>
              <a:t>materiali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329" y="1685080"/>
            <a:ext cx="7315200" cy="3756350"/>
          </a:xfrm>
        </p:spPr>
        <p:txBody>
          <a:bodyPr anchor="t">
            <a:noAutofit/>
          </a:bodyPr>
          <a:lstStyle/>
          <a:p>
            <a:r>
              <a:rPr lang="it-IT" sz="3200" dirty="0"/>
              <a:t>Resti umani o animali (fossili, scheletri)</a:t>
            </a:r>
          </a:p>
        </p:txBody>
      </p:sp>
    </p:spTree>
    <p:extLst>
      <p:ext uri="{BB962C8B-B14F-4D97-AF65-F5344CB8AC3E}">
        <p14:creationId xmlns:p14="http://schemas.microsoft.com/office/powerpoint/2010/main" val="4011816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/>
              <a:t>Le fonti</a:t>
            </a:r>
            <a:br>
              <a:rPr lang="it-IT" sz="5400" dirty="0"/>
            </a:br>
            <a:r>
              <a:rPr lang="it-IT" sz="5400" dirty="0"/>
              <a:t>materiali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329" y="1685080"/>
            <a:ext cx="7315200" cy="3756350"/>
          </a:xfrm>
        </p:spPr>
        <p:txBody>
          <a:bodyPr anchor="t">
            <a:noAutofit/>
          </a:bodyPr>
          <a:lstStyle/>
          <a:p>
            <a:r>
              <a:rPr lang="it-IT" sz="3200" dirty="0"/>
              <a:t>Resti umani o animali (fossili, scheletri)</a:t>
            </a:r>
          </a:p>
          <a:p>
            <a:r>
              <a:rPr lang="it-IT" sz="3200" dirty="0"/>
              <a:t>Manufatti (monete, vasi, corredi funerari, utensili, statue)</a:t>
            </a:r>
          </a:p>
        </p:txBody>
      </p:sp>
    </p:spTree>
    <p:extLst>
      <p:ext uri="{BB962C8B-B14F-4D97-AF65-F5344CB8AC3E}">
        <p14:creationId xmlns:p14="http://schemas.microsoft.com/office/powerpoint/2010/main" val="3609239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/>
              <a:t>Le fonti</a:t>
            </a:r>
            <a:br>
              <a:rPr lang="it-IT" sz="5400" dirty="0"/>
            </a:br>
            <a:r>
              <a:rPr lang="it-IT" sz="5400" dirty="0"/>
              <a:t>materiali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329" y="1685080"/>
            <a:ext cx="7315200" cy="3756350"/>
          </a:xfrm>
        </p:spPr>
        <p:txBody>
          <a:bodyPr anchor="t">
            <a:noAutofit/>
          </a:bodyPr>
          <a:lstStyle/>
          <a:p>
            <a:r>
              <a:rPr lang="it-IT" sz="3200" dirty="0"/>
              <a:t>Resti umani o animali (fossili, scheletri)</a:t>
            </a:r>
          </a:p>
          <a:p>
            <a:r>
              <a:rPr lang="it-IT" sz="3200" dirty="0"/>
              <a:t>Manufatti (monete, vasi, corredi funerari, utensili, statue)</a:t>
            </a:r>
          </a:p>
          <a:p>
            <a:r>
              <a:rPr lang="it-IT" sz="3200" dirty="0"/>
              <a:t>FONTI MONUMENTALI (rovine di una città, monumenti, edifici, tombe)</a:t>
            </a:r>
          </a:p>
        </p:txBody>
      </p:sp>
    </p:spTree>
    <p:extLst>
      <p:ext uri="{BB962C8B-B14F-4D97-AF65-F5344CB8AC3E}">
        <p14:creationId xmlns:p14="http://schemas.microsoft.com/office/powerpoint/2010/main" val="615182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/>
              <a:t>Le fonti</a:t>
            </a:r>
            <a:br>
              <a:rPr lang="it-IT" sz="5400" dirty="0"/>
            </a:br>
            <a:r>
              <a:rPr lang="it-IT" sz="5400" dirty="0"/>
              <a:t>materiali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329" y="1685080"/>
            <a:ext cx="7315200" cy="3756350"/>
          </a:xfrm>
        </p:spPr>
        <p:txBody>
          <a:bodyPr anchor="t">
            <a:noAutofit/>
          </a:bodyPr>
          <a:lstStyle/>
          <a:p>
            <a:r>
              <a:rPr lang="it-IT" sz="3200" dirty="0"/>
              <a:t>Resti umani o animali (fossili, scheletri)</a:t>
            </a:r>
          </a:p>
          <a:p>
            <a:r>
              <a:rPr lang="it-IT" sz="3200" dirty="0"/>
              <a:t>Manufatti (monete, vasi, corredi funerari, utensili, statue)</a:t>
            </a:r>
          </a:p>
          <a:p>
            <a:r>
              <a:rPr lang="it-IT" sz="3200" dirty="0"/>
              <a:t>FONTI MONUMENTALI (rovine di una città, monumenti, edifici, tombe)</a:t>
            </a:r>
          </a:p>
          <a:p>
            <a:r>
              <a:rPr lang="it-IT" sz="3200" dirty="0"/>
              <a:t>FONTI ICONOGRAFICHE (disegni, sculture, incisioni, dipinti)</a:t>
            </a:r>
          </a:p>
        </p:txBody>
      </p:sp>
    </p:spTree>
    <p:extLst>
      <p:ext uri="{BB962C8B-B14F-4D97-AF65-F5344CB8AC3E}">
        <p14:creationId xmlns:p14="http://schemas.microsoft.com/office/powerpoint/2010/main" val="1217543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F87170-5644-A947-B36F-10BAF19F7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/>
              <a:t>Le fonti</a:t>
            </a:r>
            <a:br>
              <a:rPr lang="it-IT" sz="5400" dirty="0"/>
            </a:br>
            <a:r>
              <a:rPr lang="it-IT" sz="5400" dirty="0"/>
              <a:t>scritte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B2D0647-73B3-2546-B7D6-7A8FBE24C9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Fonti PRIMARIE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ACA8A52-2D95-C44F-9CA6-9FCC1DC8970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Testimonianze immediate di un fatto rilevante ai fini di una data ricostruzione storica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B98BA11-FCAA-F444-81FC-1310796801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85244D7-C058-DE46-B565-9A717EE8C67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275862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F87170-5644-A947-B36F-10BAF19F7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/>
              <a:t>Le fonti</a:t>
            </a:r>
            <a:br>
              <a:rPr lang="it-IT" sz="5400" dirty="0"/>
            </a:br>
            <a:r>
              <a:rPr lang="it-IT" sz="5400" dirty="0"/>
              <a:t>scritte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B2D0647-73B3-2546-B7D6-7A8FBE24C9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Fonti PRIMARIE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ACA8A52-2D95-C44F-9CA6-9FCC1DC8970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Testimonianze immediate di un fatto rilevante ai fini di una data ricostruzione storica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B98BA11-FCAA-F444-81FC-1310796801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/>
              <a:t>Fonti SECONDARIE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85244D7-C058-DE46-B565-9A717EE8C67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Ricostruzioni elaborate da un mediatore a partire da fonti primarie e/o altre fonti secondarie</a:t>
            </a:r>
          </a:p>
        </p:txBody>
      </p:sp>
    </p:spTree>
    <p:extLst>
      <p:ext uri="{BB962C8B-B14F-4D97-AF65-F5344CB8AC3E}">
        <p14:creationId xmlns:p14="http://schemas.microsoft.com/office/powerpoint/2010/main" val="1921685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/>
              <a:t>Le fonti</a:t>
            </a:r>
            <a:br>
              <a:rPr lang="it-IT" sz="5400" dirty="0"/>
            </a:br>
            <a:r>
              <a:rPr lang="it-IT" sz="5400" dirty="0"/>
              <a:t>orali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329" y="2113614"/>
            <a:ext cx="7315200" cy="3327816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endParaRPr lang="it-IT" sz="5400" dirty="0"/>
          </a:p>
        </p:txBody>
      </p:sp>
    </p:spTree>
    <p:extLst>
      <p:ext uri="{BB962C8B-B14F-4D97-AF65-F5344CB8AC3E}">
        <p14:creationId xmlns:p14="http://schemas.microsoft.com/office/powerpoint/2010/main" val="3040297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/>
              <a:t>Le fonti</a:t>
            </a:r>
            <a:br>
              <a:rPr lang="it-IT" sz="5400" dirty="0"/>
            </a:br>
            <a:r>
              <a:rPr lang="it-IT" sz="5400" dirty="0"/>
              <a:t>orali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329" y="2113614"/>
            <a:ext cx="7315200" cy="3327816"/>
          </a:xfrm>
        </p:spPr>
        <p:txBody>
          <a:bodyPr anchor="t">
            <a:noAutofit/>
          </a:bodyPr>
          <a:lstStyle/>
          <a:p>
            <a:r>
              <a:rPr lang="it-IT" sz="5400" dirty="0"/>
              <a:t>Canti</a:t>
            </a:r>
          </a:p>
          <a:p>
            <a:r>
              <a:rPr lang="it-IT" sz="5400" dirty="0"/>
              <a:t>Leggende</a:t>
            </a:r>
          </a:p>
          <a:p>
            <a:r>
              <a:rPr lang="it-IT" sz="5400" dirty="0"/>
              <a:t>Storie </a:t>
            </a:r>
          </a:p>
        </p:txBody>
      </p:sp>
    </p:spTree>
    <p:extLst>
      <p:ext uri="{BB962C8B-B14F-4D97-AF65-F5344CB8AC3E}">
        <p14:creationId xmlns:p14="http://schemas.microsoft.com/office/powerpoint/2010/main" val="2557264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329" y="1685080"/>
            <a:ext cx="7315200" cy="3478696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it-IT" sz="6000" i="1" dirty="0"/>
              <a:t>scienza </a:t>
            </a:r>
          </a:p>
          <a:p>
            <a:pPr marL="0" indent="0">
              <a:buNone/>
            </a:pPr>
            <a:r>
              <a:rPr lang="it-IT" sz="6000" b="1" i="1" dirty="0"/>
              <a:t>degli uomini </a:t>
            </a:r>
          </a:p>
          <a:p>
            <a:pPr marL="0" indent="0">
              <a:buNone/>
            </a:pPr>
            <a:r>
              <a:rPr lang="it-IT" sz="6000" dirty="0"/>
              <a:t>Campo di indagine: le azioni umane</a:t>
            </a:r>
          </a:p>
        </p:txBody>
      </p:sp>
    </p:spTree>
    <p:extLst>
      <p:ext uri="{BB962C8B-B14F-4D97-AF65-F5344CB8AC3E}">
        <p14:creationId xmlns:p14="http://schemas.microsoft.com/office/powerpoint/2010/main" val="3301733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329" y="1685080"/>
            <a:ext cx="7315200" cy="347869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503068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329" y="1685080"/>
            <a:ext cx="7315200" cy="347869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6000" i="1" dirty="0"/>
              <a:t>scienza </a:t>
            </a:r>
          </a:p>
          <a:p>
            <a:pPr marL="0" indent="0">
              <a:buNone/>
            </a:pPr>
            <a:r>
              <a:rPr lang="it-IT" sz="6000" b="1" i="1" dirty="0"/>
              <a:t>degli uomini </a:t>
            </a:r>
          </a:p>
          <a:p>
            <a:pPr marL="0" indent="0">
              <a:buNone/>
            </a:pPr>
            <a:r>
              <a:rPr lang="it-IT" sz="6000" dirty="0"/>
              <a:t>storia vs cronaca</a:t>
            </a:r>
          </a:p>
        </p:txBody>
      </p:sp>
    </p:spTree>
    <p:extLst>
      <p:ext uri="{BB962C8B-B14F-4D97-AF65-F5344CB8AC3E}">
        <p14:creationId xmlns:p14="http://schemas.microsoft.com/office/powerpoint/2010/main" val="28096978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329" y="1685080"/>
            <a:ext cx="7315200" cy="347869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6000" i="1" dirty="0"/>
              <a:t>scienza </a:t>
            </a:r>
          </a:p>
          <a:p>
            <a:pPr marL="0" indent="0">
              <a:buNone/>
            </a:pPr>
            <a:r>
              <a:rPr lang="it-IT" sz="6000" b="1" i="1" dirty="0"/>
              <a:t>degli uomini </a:t>
            </a:r>
          </a:p>
          <a:p>
            <a:pPr marL="0" indent="0">
              <a:buNone/>
            </a:pPr>
            <a:r>
              <a:rPr lang="it-IT" sz="5400" dirty="0"/>
              <a:t>Quali sono i fatti storici?</a:t>
            </a:r>
          </a:p>
        </p:txBody>
      </p:sp>
    </p:spTree>
    <p:extLst>
      <p:ext uri="{BB962C8B-B14F-4D97-AF65-F5344CB8AC3E}">
        <p14:creationId xmlns:p14="http://schemas.microsoft.com/office/powerpoint/2010/main" val="4633315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329" y="1685080"/>
            <a:ext cx="7315200" cy="347869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6000" dirty="0"/>
              <a:t>scienza </a:t>
            </a:r>
          </a:p>
          <a:p>
            <a:pPr marL="0" indent="0">
              <a:buNone/>
            </a:pPr>
            <a:r>
              <a:rPr lang="it-IT" sz="6000" dirty="0"/>
              <a:t>degli uomini </a:t>
            </a:r>
          </a:p>
          <a:p>
            <a:pPr marL="0" indent="0">
              <a:buNone/>
            </a:pPr>
            <a:r>
              <a:rPr lang="it-IT" sz="6000" b="1" dirty="0"/>
              <a:t>nel tempo</a:t>
            </a:r>
          </a:p>
        </p:txBody>
      </p:sp>
    </p:spTree>
    <p:extLst>
      <p:ext uri="{BB962C8B-B14F-4D97-AF65-F5344CB8AC3E}">
        <p14:creationId xmlns:p14="http://schemas.microsoft.com/office/powerpoint/2010/main" val="2623728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531" y="794479"/>
            <a:ext cx="7411998" cy="52615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4000" dirty="0"/>
              <a:t>Fernand </a:t>
            </a:r>
            <a:r>
              <a:rPr lang="it-IT" sz="4000" dirty="0" err="1"/>
              <a:t>Braudel</a:t>
            </a:r>
            <a:r>
              <a:rPr lang="it-IT" sz="4000" dirty="0"/>
              <a:t> (1902-1985): </a:t>
            </a:r>
          </a:p>
          <a:p>
            <a:pPr marL="0" indent="0">
              <a:buNone/>
            </a:pPr>
            <a:r>
              <a:rPr lang="it-IT" sz="4000" dirty="0"/>
              <a:t>metafora del mare</a:t>
            </a:r>
          </a:p>
          <a:p>
            <a:r>
              <a:rPr lang="it-IT" sz="2800" dirty="0"/>
              <a:t>cresta delle onde -&gt; tempo individuale, rapido, cambiamenti politici e militari</a:t>
            </a:r>
          </a:p>
        </p:txBody>
      </p:sp>
    </p:spTree>
    <p:extLst>
      <p:ext uri="{BB962C8B-B14F-4D97-AF65-F5344CB8AC3E}">
        <p14:creationId xmlns:p14="http://schemas.microsoft.com/office/powerpoint/2010/main" val="38399439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531" y="794479"/>
            <a:ext cx="7411998" cy="52615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4000" dirty="0"/>
              <a:t>Fernand </a:t>
            </a:r>
            <a:r>
              <a:rPr lang="it-IT" sz="4000" dirty="0" err="1"/>
              <a:t>Braudel</a:t>
            </a:r>
            <a:r>
              <a:rPr lang="it-IT" sz="4000" dirty="0"/>
              <a:t> (1902-1985): </a:t>
            </a:r>
          </a:p>
          <a:p>
            <a:pPr marL="0" indent="0">
              <a:buNone/>
            </a:pPr>
            <a:r>
              <a:rPr lang="it-IT" sz="4000" dirty="0"/>
              <a:t>metafora del mare</a:t>
            </a:r>
          </a:p>
          <a:p>
            <a:r>
              <a:rPr lang="it-IT" sz="2800" dirty="0"/>
              <a:t>cresta delle onde -&gt; tempo individuale, rapido, cambiamenti politici e militari</a:t>
            </a:r>
          </a:p>
          <a:p>
            <a:r>
              <a:rPr lang="it-IT" sz="2800" dirty="0"/>
              <a:t>correnti -&gt; tempo percepibile nell’arco di uno o due secoli, trasformazioni sociali ed economiche</a:t>
            </a:r>
          </a:p>
        </p:txBody>
      </p:sp>
    </p:spTree>
    <p:extLst>
      <p:ext uri="{BB962C8B-B14F-4D97-AF65-F5344CB8AC3E}">
        <p14:creationId xmlns:p14="http://schemas.microsoft.com/office/powerpoint/2010/main" val="3564889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531" y="794479"/>
            <a:ext cx="7411998" cy="52615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4000" dirty="0"/>
              <a:t>Fernand </a:t>
            </a:r>
            <a:r>
              <a:rPr lang="it-IT" sz="4000" dirty="0" err="1"/>
              <a:t>Braudel</a:t>
            </a:r>
            <a:r>
              <a:rPr lang="it-IT" sz="4000" dirty="0"/>
              <a:t> (1902-1985): </a:t>
            </a:r>
          </a:p>
          <a:p>
            <a:pPr marL="0" indent="0">
              <a:buNone/>
            </a:pPr>
            <a:r>
              <a:rPr lang="it-IT" sz="4000" dirty="0"/>
              <a:t>metafora del mare</a:t>
            </a:r>
          </a:p>
          <a:p>
            <a:r>
              <a:rPr lang="it-IT" sz="2800" dirty="0"/>
              <a:t>cresta delle onde -&gt; tempo individuale, rapido, cambiamenti politici e militari</a:t>
            </a:r>
          </a:p>
          <a:p>
            <a:r>
              <a:rPr lang="it-IT" sz="2800" dirty="0"/>
              <a:t>correnti -&gt; tempo percepibile nell’arco di uno o due secoli, trasformazioni sociali ed economiche</a:t>
            </a:r>
          </a:p>
          <a:p>
            <a:r>
              <a:rPr lang="it-IT" sz="2800" dirty="0"/>
              <a:t>fondali marini -&gt; tempo geografico, quasi immobile, millenario, lentissime e impercettibili trasformazioni</a:t>
            </a:r>
          </a:p>
        </p:txBody>
      </p:sp>
    </p:spTree>
    <p:extLst>
      <p:ext uri="{BB962C8B-B14F-4D97-AF65-F5344CB8AC3E}">
        <p14:creationId xmlns:p14="http://schemas.microsoft.com/office/powerpoint/2010/main" val="30496229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531" y="794479"/>
            <a:ext cx="7411998" cy="52615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4000" dirty="0"/>
              <a:t>Fernand </a:t>
            </a:r>
            <a:r>
              <a:rPr lang="it-IT" sz="4000" dirty="0" err="1"/>
              <a:t>Braudel</a:t>
            </a:r>
            <a:r>
              <a:rPr lang="it-IT" sz="4000" dirty="0"/>
              <a:t>:</a:t>
            </a:r>
          </a:p>
          <a:p>
            <a:pPr marL="0" indent="0">
              <a:buNone/>
            </a:pPr>
            <a:r>
              <a:rPr lang="it-IT" sz="4000" dirty="0"/>
              <a:t>Appartiene all’</a:t>
            </a:r>
            <a:r>
              <a:rPr lang="it-IT" sz="4000" dirty="0" err="1"/>
              <a:t>Ecole</a:t>
            </a:r>
            <a:r>
              <a:rPr lang="it-IT" sz="4000" dirty="0"/>
              <a:t> del Annales </a:t>
            </a:r>
          </a:p>
          <a:p>
            <a:pPr marL="0" indent="0">
              <a:buNone/>
            </a:pPr>
            <a:r>
              <a:rPr lang="it-IT" sz="4000" dirty="0"/>
              <a:t>corrente che intende la storia </a:t>
            </a:r>
          </a:p>
          <a:p>
            <a:pPr marL="0" indent="0">
              <a:buNone/>
            </a:pPr>
            <a:r>
              <a:rPr lang="it-IT" sz="4000" b="1" dirty="0"/>
              <a:t>non</a:t>
            </a:r>
            <a:r>
              <a:rPr lang="it-IT" sz="4000" dirty="0"/>
              <a:t> come uno studio di eventi cronologici o di personalità,</a:t>
            </a:r>
          </a:p>
        </p:txBody>
      </p:sp>
    </p:spTree>
    <p:extLst>
      <p:ext uri="{BB962C8B-B14F-4D97-AF65-F5344CB8AC3E}">
        <p14:creationId xmlns:p14="http://schemas.microsoft.com/office/powerpoint/2010/main" val="16937909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531" y="794479"/>
            <a:ext cx="7411998" cy="52615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4000" dirty="0"/>
              <a:t>Fernand </a:t>
            </a:r>
            <a:r>
              <a:rPr lang="it-IT" sz="4000" dirty="0" err="1"/>
              <a:t>Braudel</a:t>
            </a:r>
            <a:r>
              <a:rPr lang="it-IT" sz="4000" dirty="0"/>
              <a:t>:</a:t>
            </a:r>
          </a:p>
          <a:p>
            <a:pPr marL="0" indent="0">
              <a:buNone/>
            </a:pPr>
            <a:r>
              <a:rPr lang="it-IT" sz="4000" dirty="0"/>
              <a:t>Appartiene all’</a:t>
            </a:r>
            <a:r>
              <a:rPr lang="it-IT" sz="4000" dirty="0" err="1"/>
              <a:t>Ecole</a:t>
            </a:r>
            <a:r>
              <a:rPr lang="it-IT" sz="4000" dirty="0"/>
              <a:t> del Annales </a:t>
            </a:r>
          </a:p>
          <a:p>
            <a:pPr marL="0" indent="0">
              <a:buNone/>
            </a:pPr>
            <a:r>
              <a:rPr lang="it-IT" sz="4000" dirty="0"/>
              <a:t>corrente che intende la storia </a:t>
            </a:r>
          </a:p>
          <a:p>
            <a:pPr marL="0" indent="0">
              <a:buNone/>
            </a:pPr>
            <a:r>
              <a:rPr lang="it-IT" sz="4000" b="1" dirty="0"/>
              <a:t>non</a:t>
            </a:r>
            <a:r>
              <a:rPr lang="it-IT" sz="4000" dirty="0"/>
              <a:t> come uno studio di eventi cronologici o di personalità,</a:t>
            </a:r>
          </a:p>
          <a:p>
            <a:pPr marL="0" indent="0">
              <a:buNone/>
            </a:pPr>
            <a:r>
              <a:rPr lang="it-IT" sz="4000" b="1" dirty="0"/>
              <a:t>ma</a:t>
            </a:r>
            <a:r>
              <a:rPr lang="it-IT" sz="4000" dirty="0"/>
              <a:t> come un insieme di </a:t>
            </a:r>
            <a:r>
              <a:rPr lang="it-IT" sz="4000" b="1" dirty="0"/>
              <a:t>strutture</a:t>
            </a:r>
            <a:r>
              <a:rPr lang="it-IT" sz="4000" dirty="0"/>
              <a:t> da analizzare nella </a:t>
            </a:r>
            <a:r>
              <a:rPr lang="it-IT" sz="4000" b="1" dirty="0"/>
              <a:t>lunga durata</a:t>
            </a:r>
          </a:p>
        </p:txBody>
      </p:sp>
    </p:spTree>
    <p:extLst>
      <p:ext uri="{BB962C8B-B14F-4D97-AF65-F5344CB8AC3E}">
        <p14:creationId xmlns:p14="http://schemas.microsoft.com/office/powerpoint/2010/main" val="75711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531" y="794479"/>
            <a:ext cx="7644984" cy="52615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4000" dirty="0"/>
              <a:t>Lo storico cerca di essere obiettivo,</a:t>
            </a:r>
          </a:p>
          <a:p>
            <a:pPr marL="0" indent="0">
              <a:buNone/>
            </a:pPr>
            <a:r>
              <a:rPr lang="it-IT" sz="4000" dirty="0"/>
              <a:t>ma ha un proprio punto di vista,</a:t>
            </a:r>
          </a:p>
          <a:p>
            <a:pPr marL="0" indent="0">
              <a:buNone/>
            </a:pPr>
            <a:r>
              <a:rPr lang="it-IT" sz="4000" dirty="0"/>
              <a:t>un proprio fine di indagine</a:t>
            </a:r>
          </a:p>
        </p:txBody>
      </p:sp>
    </p:spTree>
    <p:extLst>
      <p:ext uri="{BB962C8B-B14F-4D97-AF65-F5344CB8AC3E}">
        <p14:creationId xmlns:p14="http://schemas.microsoft.com/office/powerpoint/2010/main" val="33645628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531" y="794479"/>
            <a:ext cx="7644984" cy="52615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4000" dirty="0"/>
              <a:t>Lo storico cerca di essere obiettivo,</a:t>
            </a:r>
          </a:p>
          <a:p>
            <a:pPr marL="0" indent="0">
              <a:buNone/>
            </a:pPr>
            <a:r>
              <a:rPr lang="it-IT" sz="4000" dirty="0"/>
              <a:t>ma ha un proprio punto di vista,</a:t>
            </a:r>
          </a:p>
          <a:p>
            <a:pPr marL="0" indent="0">
              <a:buNone/>
            </a:pPr>
            <a:r>
              <a:rPr lang="it-IT" sz="4000" dirty="0"/>
              <a:t>un proprio fine di indagine</a:t>
            </a:r>
          </a:p>
          <a:p>
            <a:pPr marL="0" indent="0">
              <a:buNone/>
            </a:pPr>
            <a:endParaRPr lang="it-IT" sz="4000" dirty="0"/>
          </a:p>
          <a:p>
            <a:pPr marL="0" indent="0">
              <a:buNone/>
            </a:pPr>
            <a:r>
              <a:rPr lang="it-IT" sz="4000" dirty="0"/>
              <a:t>Storico: militare, cinese, della scienza, della mentalità</a:t>
            </a:r>
          </a:p>
        </p:txBody>
      </p:sp>
    </p:spTree>
    <p:extLst>
      <p:ext uri="{BB962C8B-B14F-4D97-AF65-F5344CB8AC3E}">
        <p14:creationId xmlns:p14="http://schemas.microsoft.com/office/powerpoint/2010/main" val="3755563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329" y="1685080"/>
            <a:ext cx="7315200" cy="3478696"/>
          </a:xfrm>
        </p:spPr>
        <p:txBody>
          <a:bodyPr anchor="t">
            <a:normAutofit/>
          </a:bodyPr>
          <a:lstStyle/>
          <a:p>
            <a:r>
              <a:rPr lang="it-IT" sz="3200" dirty="0"/>
              <a:t>Il termine storia deriva dal greco </a:t>
            </a:r>
            <a:r>
              <a:rPr lang="it-IT" sz="3200" dirty="0">
                <a:latin typeface="Symbol" pitchFamily="2" charset="2"/>
              </a:rPr>
              <a:t>istoria</a:t>
            </a:r>
            <a:r>
              <a:rPr lang="it-IT" sz="3200" dirty="0"/>
              <a:t> (</a:t>
            </a:r>
            <a:r>
              <a:rPr lang="it-IT" sz="3200" dirty="0" err="1"/>
              <a:t>historìa</a:t>
            </a:r>
            <a:r>
              <a:rPr lang="it-IT" sz="3200" dirty="0"/>
              <a:t>), che significa RICERCA, INDAGINE</a:t>
            </a:r>
          </a:p>
        </p:txBody>
      </p:sp>
    </p:spTree>
    <p:extLst>
      <p:ext uri="{BB962C8B-B14F-4D97-AF65-F5344CB8AC3E}">
        <p14:creationId xmlns:p14="http://schemas.microsoft.com/office/powerpoint/2010/main" val="24692563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134858" cy="4601183"/>
          </a:xfrm>
        </p:spPr>
        <p:txBody>
          <a:bodyPr/>
          <a:lstStyle/>
          <a:p>
            <a:r>
              <a:rPr lang="it-IT" dirty="0"/>
              <a:t>Perché studiare oggi 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531" y="794479"/>
            <a:ext cx="7644984" cy="52615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1372744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149848" cy="4601183"/>
          </a:xfrm>
        </p:spPr>
        <p:txBody>
          <a:bodyPr/>
          <a:lstStyle/>
          <a:p>
            <a:r>
              <a:rPr lang="it-IT" dirty="0"/>
              <a:t>Perché studiare oggi 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531" y="794479"/>
            <a:ext cx="7644984" cy="52615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4400" dirty="0"/>
              <a:t>La storia ci fornisce degli strumenti per capire il presente</a:t>
            </a:r>
          </a:p>
        </p:txBody>
      </p:sp>
    </p:spTree>
    <p:extLst>
      <p:ext uri="{BB962C8B-B14F-4D97-AF65-F5344CB8AC3E}">
        <p14:creationId xmlns:p14="http://schemas.microsoft.com/office/powerpoint/2010/main" val="14853006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149848" cy="4601183"/>
          </a:xfrm>
        </p:spPr>
        <p:txBody>
          <a:bodyPr/>
          <a:lstStyle/>
          <a:p>
            <a:r>
              <a:rPr lang="it-IT" dirty="0"/>
              <a:t>Perché studiare oggi 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531" y="794479"/>
            <a:ext cx="7644984" cy="52615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4400" dirty="0"/>
              <a:t>La storia ci fornisce degli strumenti per capire il presente</a:t>
            </a:r>
          </a:p>
          <a:p>
            <a:pPr marL="0" indent="0">
              <a:buNone/>
            </a:pPr>
            <a:r>
              <a:rPr lang="it-IT" sz="4400" dirty="0"/>
              <a:t>Ci permette di conoscere le origini di alcuni fenomeni</a:t>
            </a:r>
          </a:p>
        </p:txBody>
      </p:sp>
    </p:spTree>
    <p:extLst>
      <p:ext uri="{BB962C8B-B14F-4D97-AF65-F5344CB8AC3E}">
        <p14:creationId xmlns:p14="http://schemas.microsoft.com/office/powerpoint/2010/main" val="19299243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149848" cy="4601183"/>
          </a:xfrm>
        </p:spPr>
        <p:txBody>
          <a:bodyPr/>
          <a:lstStyle/>
          <a:p>
            <a:r>
              <a:rPr lang="it-IT" dirty="0"/>
              <a:t>Perché studiare oggi 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531" y="794479"/>
            <a:ext cx="7644984" cy="52615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4400" dirty="0"/>
              <a:t>La storia ci fornisce degli strumenti per capire il presente</a:t>
            </a:r>
          </a:p>
          <a:p>
            <a:pPr marL="0" indent="0">
              <a:buNone/>
            </a:pPr>
            <a:r>
              <a:rPr lang="it-IT" sz="4400" dirty="0"/>
              <a:t>Ci permette di conoscere le origini di alcuni fenomeni</a:t>
            </a:r>
          </a:p>
          <a:p>
            <a:pPr marL="0" indent="0">
              <a:buNone/>
            </a:pPr>
            <a:r>
              <a:rPr lang="it-IT" sz="4400" dirty="0"/>
              <a:t>Ci permette di capire da dove veniamo e quindi di conoscere meglio noi stessi</a:t>
            </a:r>
          </a:p>
        </p:txBody>
      </p:sp>
    </p:spTree>
    <p:extLst>
      <p:ext uri="{BB962C8B-B14F-4D97-AF65-F5344CB8AC3E}">
        <p14:creationId xmlns:p14="http://schemas.microsoft.com/office/powerpoint/2010/main" val="37603980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149848" cy="4601183"/>
          </a:xfrm>
        </p:spPr>
        <p:txBody>
          <a:bodyPr/>
          <a:lstStyle/>
          <a:p>
            <a:r>
              <a:rPr lang="it-IT" dirty="0"/>
              <a:t>Perché studiare oggi 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531" y="1319134"/>
            <a:ext cx="7644984" cy="473689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4400" dirty="0"/>
              <a:t>Ci aiuta ad acquisire un metodo per l’analisi delle fonti</a:t>
            </a:r>
          </a:p>
        </p:txBody>
      </p:sp>
    </p:spTree>
    <p:extLst>
      <p:ext uri="{BB962C8B-B14F-4D97-AF65-F5344CB8AC3E}">
        <p14:creationId xmlns:p14="http://schemas.microsoft.com/office/powerpoint/2010/main" val="1099532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149848" cy="4601183"/>
          </a:xfrm>
        </p:spPr>
        <p:txBody>
          <a:bodyPr/>
          <a:lstStyle/>
          <a:p>
            <a:r>
              <a:rPr lang="it-IT" dirty="0"/>
              <a:t>Perché studiare oggi 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531" y="1319134"/>
            <a:ext cx="7644984" cy="473689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4400" dirty="0"/>
              <a:t>Ci aiuta ad acquisire un metodo per l’analisi delle fonti</a:t>
            </a:r>
          </a:p>
          <a:p>
            <a:pPr marL="0" indent="0">
              <a:buNone/>
            </a:pPr>
            <a:r>
              <a:rPr lang="it-IT" sz="4400" dirty="0"/>
              <a:t>Comprendere un testo storico è una competenza trasversale che si può applicare ad altri campi di indagine</a:t>
            </a:r>
          </a:p>
        </p:txBody>
      </p:sp>
    </p:spTree>
    <p:extLst>
      <p:ext uri="{BB962C8B-B14F-4D97-AF65-F5344CB8AC3E}">
        <p14:creationId xmlns:p14="http://schemas.microsoft.com/office/powerpoint/2010/main" val="19867271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149848" cy="4601183"/>
          </a:xfrm>
        </p:spPr>
        <p:txBody>
          <a:bodyPr/>
          <a:lstStyle/>
          <a:p>
            <a:r>
              <a:rPr lang="it-IT" dirty="0"/>
              <a:t>Perché studiare oggi 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531" y="1454843"/>
            <a:ext cx="7644984" cy="460118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4400" dirty="0"/>
              <a:t>Ci aiuta ad acquisire uno spirito critico</a:t>
            </a:r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3911609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149848" cy="4601183"/>
          </a:xfrm>
        </p:spPr>
        <p:txBody>
          <a:bodyPr/>
          <a:lstStyle/>
          <a:p>
            <a:r>
              <a:rPr lang="it-IT" dirty="0"/>
              <a:t>Perché studiare oggi 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531" y="1454843"/>
            <a:ext cx="7644984" cy="460118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4400" dirty="0"/>
              <a:t>Ci aiuta ad acquisire uno spirito critico</a:t>
            </a:r>
          </a:p>
          <a:p>
            <a:pPr marL="0" indent="0">
              <a:buNone/>
            </a:pPr>
            <a:r>
              <a:rPr lang="it-IT" sz="4400" dirty="0"/>
              <a:t>Ci rende capaci di valutare criticamente le informazioni</a:t>
            </a:r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9685280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149848" cy="4601183"/>
          </a:xfrm>
        </p:spPr>
        <p:txBody>
          <a:bodyPr/>
          <a:lstStyle/>
          <a:p>
            <a:r>
              <a:rPr lang="it-IT" dirty="0"/>
              <a:t>Perché studiare oggi 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531" y="1454843"/>
            <a:ext cx="7644984" cy="460118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4400" dirty="0"/>
              <a:t>Ci aiuta ad acquisire uno spirito critico</a:t>
            </a:r>
          </a:p>
          <a:p>
            <a:pPr marL="0" indent="0">
              <a:buNone/>
            </a:pPr>
            <a:r>
              <a:rPr lang="it-IT" sz="4400" dirty="0"/>
              <a:t>Ci rende capaci di valutare criticamente le informazioni</a:t>
            </a:r>
          </a:p>
          <a:p>
            <a:pPr marL="0" indent="0">
              <a:buNone/>
            </a:pPr>
            <a:r>
              <a:rPr lang="it-IT" sz="4400" dirty="0"/>
              <a:t>Conoscere è libertà, essere liberi dalle manipolazioni</a:t>
            </a:r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816997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149848" cy="4601183"/>
          </a:xfrm>
        </p:spPr>
        <p:txBody>
          <a:bodyPr/>
          <a:lstStyle/>
          <a:p>
            <a:r>
              <a:rPr lang="it-IT" dirty="0"/>
              <a:t>Perché studiare oggi 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531" y="794479"/>
            <a:ext cx="7644984" cy="52615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it-IT" sz="4400" dirty="0"/>
          </a:p>
          <a:p>
            <a:pPr marL="0" indent="0">
              <a:buNone/>
            </a:pPr>
            <a:endParaRPr lang="it-IT" sz="4400" dirty="0"/>
          </a:p>
          <a:p>
            <a:pPr marL="0" indent="0">
              <a:buNone/>
            </a:pPr>
            <a:endParaRPr lang="it-IT" sz="4400" dirty="0"/>
          </a:p>
          <a:p>
            <a:pPr marL="0" indent="0">
              <a:buNone/>
            </a:pPr>
            <a:r>
              <a:rPr lang="it-IT" sz="6000" dirty="0"/>
              <a:t>Conoscere è potere</a:t>
            </a:r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600703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329" y="1685080"/>
            <a:ext cx="7315200" cy="3478696"/>
          </a:xfrm>
        </p:spPr>
        <p:txBody>
          <a:bodyPr anchor="t">
            <a:normAutofit/>
          </a:bodyPr>
          <a:lstStyle/>
          <a:p>
            <a:r>
              <a:rPr lang="it-IT" sz="3200" dirty="0"/>
              <a:t>Il termine storia deriva dal greco </a:t>
            </a:r>
            <a:r>
              <a:rPr lang="it-IT" sz="3200" dirty="0">
                <a:latin typeface="Symbol" pitchFamily="2" charset="2"/>
              </a:rPr>
              <a:t>istoria</a:t>
            </a:r>
            <a:r>
              <a:rPr lang="it-IT" sz="3200" dirty="0"/>
              <a:t> (</a:t>
            </a:r>
            <a:r>
              <a:rPr lang="it-IT" sz="3200" dirty="0" err="1"/>
              <a:t>historìa</a:t>
            </a:r>
            <a:r>
              <a:rPr lang="it-IT" sz="3200" dirty="0"/>
              <a:t>), che significa RICERCA, INDAGINE</a:t>
            </a:r>
          </a:p>
          <a:p>
            <a:r>
              <a:rPr lang="it-IT" sz="3200" dirty="0"/>
              <a:t>Studiare la storia significa partecipare alle ricerche che gli storici hanno fatto per scoprire quali sono stati e come si sono svolti gli eventi del passato</a:t>
            </a:r>
          </a:p>
        </p:txBody>
      </p:sp>
    </p:spTree>
    <p:extLst>
      <p:ext uri="{BB962C8B-B14F-4D97-AF65-F5344CB8AC3E}">
        <p14:creationId xmlns:p14="http://schemas.microsoft.com/office/powerpoint/2010/main" val="2412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329" y="1685080"/>
            <a:ext cx="7315200" cy="3478696"/>
          </a:xfrm>
        </p:spPr>
        <p:txBody>
          <a:bodyPr anchor="t">
            <a:normAutofit/>
          </a:bodyPr>
          <a:lstStyle/>
          <a:p>
            <a:r>
              <a:rPr lang="it-IT" sz="5400" dirty="0"/>
              <a:t>Secondo MARC BLOCH </a:t>
            </a:r>
            <a:r>
              <a:rPr lang="it-IT" sz="5400" i="1" dirty="0"/>
              <a:t>la storia è la scienza degli uomini nel tempo</a:t>
            </a:r>
          </a:p>
        </p:txBody>
      </p:sp>
    </p:spTree>
    <p:extLst>
      <p:ext uri="{BB962C8B-B14F-4D97-AF65-F5344CB8AC3E}">
        <p14:creationId xmlns:p14="http://schemas.microsoft.com/office/powerpoint/2010/main" val="681838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329" y="1613521"/>
            <a:ext cx="7315200" cy="347869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6000" b="1" i="1" dirty="0"/>
              <a:t>scienza</a:t>
            </a:r>
            <a:r>
              <a:rPr lang="it-IT" sz="6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4619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la storia?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329" y="1685080"/>
            <a:ext cx="7315200" cy="3478696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it-IT" sz="6000" b="1" i="1" dirty="0"/>
              <a:t>scienza</a:t>
            </a:r>
          </a:p>
          <a:p>
            <a:pPr marL="0" indent="0">
              <a:buNone/>
            </a:pPr>
            <a:endParaRPr lang="it-IT" sz="6000" dirty="0"/>
          </a:p>
          <a:p>
            <a:pPr marL="0" indent="0">
              <a:buNone/>
            </a:pPr>
            <a:r>
              <a:rPr lang="it-IT" sz="5400" dirty="0"/>
              <a:t>Metodo: utilizzo critico delle fonti </a:t>
            </a:r>
          </a:p>
        </p:txBody>
      </p:sp>
    </p:spTree>
    <p:extLst>
      <p:ext uri="{BB962C8B-B14F-4D97-AF65-F5344CB8AC3E}">
        <p14:creationId xmlns:p14="http://schemas.microsoft.com/office/powerpoint/2010/main" val="2534963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Cosa sono </a:t>
            </a:r>
            <a:br>
              <a:rPr lang="it-IT" sz="4000" dirty="0"/>
            </a:br>
            <a:r>
              <a:rPr lang="it-IT" sz="4000" dirty="0"/>
              <a:t>le fonti?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329" y="1685080"/>
            <a:ext cx="7315200" cy="375635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val="2360141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1B649-B653-B740-9D88-854358E4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Cosa sono </a:t>
            </a:r>
            <a:br>
              <a:rPr lang="it-IT" sz="4000" dirty="0"/>
            </a:br>
            <a:r>
              <a:rPr lang="it-IT" sz="4000" dirty="0"/>
              <a:t>le fonti?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5B8C9-5DD1-0946-9D3F-5C5A80BD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329" y="1685080"/>
            <a:ext cx="7315200" cy="375635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it-IT" sz="4400" dirty="0"/>
              <a:t>Sono fonti o documenti storici tutte le tracce (umane e naturali) del passato che lo storico è in grado di interrogare e interpretare criticamente</a:t>
            </a:r>
          </a:p>
        </p:txBody>
      </p:sp>
    </p:spTree>
    <p:extLst>
      <p:ext uri="{BB962C8B-B14F-4D97-AF65-F5344CB8AC3E}">
        <p14:creationId xmlns:p14="http://schemas.microsoft.com/office/powerpoint/2010/main" val="597358582"/>
      </p:ext>
    </p:extLst>
  </p:cSld>
  <p:clrMapOvr>
    <a:masterClrMapping/>
  </p:clrMapOvr>
</p:sld>
</file>

<file path=ppt/theme/theme1.xml><?xml version="1.0" encoding="utf-8"?>
<a:theme xmlns:a="http://schemas.openxmlformats.org/drawingml/2006/main" name="Cornic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Cornice</Template>
  <TotalTime>1236</TotalTime>
  <Words>840</Words>
  <Application>Microsoft Macintosh PowerPoint</Application>
  <PresentationFormat>Widescreen</PresentationFormat>
  <Paragraphs>130</Paragraphs>
  <Slides>39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39</vt:i4>
      </vt:variant>
    </vt:vector>
  </HeadingPairs>
  <TitlesOfParts>
    <vt:vector size="43" baseType="lpstr">
      <vt:lpstr>Corbel</vt:lpstr>
      <vt:lpstr>Symbol</vt:lpstr>
      <vt:lpstr>Wingdings 2</vt:lpstr>
      <vt:lpstr>Cornice</vt:lpstr>
      <vt:lpstr>Cos’è la storia</vt:lpstr>
      <vt:lpstr>Cos’è la storia?</vt:lpstr>
      <vt:lpstr>Cos’è la storia?</vt:lpstr>
      <vt:lpstr>Cos’è la storia?</vt:lpstr>
      <vt:lpstr>Cos’è la storia?</vt:lpstr>
      <vt:lpstr>Cos’è la storia?</vt:lpstr>
      <vt:lpstr>Cos’è la storia?</vt:lpstr>
      <vt:lpstr>Cosa sono  le fonti?</vt:lpstr>
      <vt:lpstr>Cosa sono  le fonti?</vt:lpstr>
      <vt:lpstr>Le fonti</vt:lpstr>
      <vt:lpstr>Le fonti materiali</vt:lpstr>
      <vt:lpstr>Le fonti materiali</vt:lpstr>
      <vt:lpstr>Le fonti materiali</vt:lpstr>
      <vt:lpstr>Le fonti materiali</vt:lpstr>
      <vt:lpstr>Le fonti scritte</vt:lpstr>
      <vt:lpstr>Le fonti scritte</vt:lpstr>
      <vt:lpstr>Le fonti orali</vt:lpstr>
      <vt:lpstr>Le fonti orali</vt:lpstr>
      <vt:lpstr>Cos’è la storia?</vt:lpstr>
      <vt:lpstr>Cos’è la storia?</vt:lpstr>
      <vt:lpstr>Cos’è la storia?</vt:lpstr>
      <vt:lpstr>Cos’è la storia?</vt:lpstr>
      <vt:lpstr>Cos’è la storia?</vt:lpstr>
      <vt:lpstr>Cos’è la storia?</vt:lpstr>
      <vt:lpstr>Cos’è la storia?</vt:lpstr>
      <vt:lpstr>Cos’è la storia?</vt:lpstr>
      <vt:lpstr>Cos’è la storia?</vt:lpstr>
      <vt:lpstr>Cos’è la storia?</vt:lpstr>
      <vt:lpstr>Cos’è la storia?</vt:lpstr>
      <vt:lpstr>Perché studiare oggi  la storia?</vt:lpstr>
      <vt:lpstr>Perché studiare oggi  la storia?</vt:lpstr>
      <vt:lpstr>Perché studiare oggi  la storia?</vt:lpstr>
      <vt:lpstr>Perché studiare oggi  la storia?</vt:lpstr>
      <vt:lpstr>Perché studiare oggi  la storia?</vt:lpstr>
      <vt:lpstr>Perché studiare oggi  la storia?</vt:lpstr>
      <vt:lpstr>Perché studiare oggi  la storia?</vt:lpstr>
      <vt:lpstr>Perché studiare oggi  la storia?</vt:lpstr>
      <vt:lpstr>Perché studiare oggi  la storia?</vt:lpstr>
      <vt:lpstr>Perché studiare oggi  la storia?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Cos’è la storia</dc:title>
  <dc:creator>Francesco Di Pasquantonio</dc:creator>
  <cp:lastModifiedBy>Francesco Di Pasquantonio</cp:lastModifiedBy>
  <cp:revision>3</cp:revision>
  <dcterms:created xsi:type="dcterms:W3CDTF">2021-09-19T08:15:30Z</dcterms:created>
  <dcterms:modified xsi:type="dcterms:W3CDTF">2021-09-20T05:19:13Z</dcterms:modified>
</cp:coreProperties>
</file>